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8"/>
  </p:notesMasterIdLst>
  <p:sldIdLst>
    <p:sldId id="306" r:id="rId5"/>
    <p:sldId id="328" r:id="rId6"/>
    <p:sldId id="307" r:id="rId7"/>
    <p:sldId id="308" r:id="rId8"/>
    <p:sldId id="309" r:id="rId9"/>
    <p:sldId id="294" r:id="rId10"/>
    <p:sldId id="316" r:id="rId11"/>
    <p:sldId id="295" r:id="rId12"/>
    <p:sldId id="314" r:id="rId13"/>
    <p:sldId id="327" r:id="rId14"/>
    <p:sldId id="317" r:id="rId15"/>
    <p:sldId id="315" r:id="rId16"/>
    <p:sldId id="325" r:id="rId17"/>
    <p:sldId id="318" r:id="rId18"/>
    <p:sldId id="319" r:id="rId19"/>
    <p:sldId id="310" r:id="rId20"/>
    <p:sldId id="304" r:id="rId21"/>
    <p:sldId id="320" r:id="rId22"/>
    <p:sldId id="321" r:id="rId23"/>
    <p:sldId id="324" r:id="rId24"/>
    <p:sldId id="322" r:id="rId25"/>
    <p:sldId id="323" r:id="rId26"/>
    <p:sldId id="31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84967" autoAdjust="0"/>
  </p:normalViewPr>
  <p:slideViewPr>
    <p:cSldViewPr snapToGrid="0">
      <p:cViewPr varScale="1">
        <p:scale>
          <a:sx n="87" d="100"/>
          <a:sy n="87" d="100"/>
        </p:scale>
        <p:origin x="437" y="67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delTC/MQBench" TargetMode="Externa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tinyml.org/wp-content/uploads/industry-news/tinyML_Talks-_Marios_Fournarakis_210929.pdf" TargetMode="External"/><Relationship Id="rId2" Type="http://schemas.openxmlformats.org/officeDocument/2006/relationships/hyperlink" Target="https://pytorch.org/docs/stable/quantization.html#quantized-model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log.csdn.net/IAMoldpan/article/details/124903484" TargetMode="External"/><Relationship Id="rId4" Type="http://schemas.openxmlformats.org/officeDocument/2006/relationships/hyperlink" Target="https://arxiv.org/pdf/2112.08429.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10440310" cy="2843784"/>
          </a:xfrm>
        </p:spPr>
        <p:txBody>
          <a:bodyPr>
            <a:normAutofit/>
          </a:bodyPr>
          <a:lstStyle/>
          <a:p>
            <a:r>
              <a:rPr lang="zh-CN" altLang="en-US" spc="400" dirty="0"/>
              <a:t>动手学</a:t>
            </a:r>
            <a:r>
              <a:rPr lang="en-US" altLang="zh-CN" spc="400" dirty="0"/>
              <a:t>PYTORCH </a:t>
            </a:r>
            <a:r>
              <a:rPr lang="zh-CN" altLang="en-US" spc="400" dirty="0"/>
              <a:t>神经网络模型量化之入门篇</a:t>
            </a:r>
            <a:r>
              <a:rPr lang="en-US" altLang="zh-CN" spc="400" dirty="0"/>
              <a:t>-I(</a:t>
            </a:r>
            <a:r>
              <a:rPr lang="zh-CN" altLang="en-US" spc="400" dirty="0"/>
              <a:t>重制版）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神经网络模型量化算法实战系列课程</a:t>
            </a:r>
            <a:endParaRPr lang="en-US" altLang="zh-CN" dirty="0"/>
          </a:p>
          <a:p>
            <a:r>
              <a:rPr lang="zh-CN" altLang="en-US" dirty="0"/>
              <a:t>每月一更</a:t>
            </a:r>
            <a:endParaRPr lang="en-US" altLang="zh-CN" dirty="0"/>
          </a:p>
          <a:p>
            <a:r>
              <a:rPr lang="en-US" altLang="zh-CN" dirty="0"/>
              <a:t>HISRG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1283F-3091-4139-98F5-F3087FF3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en-US" altLang="zh-CN" dirty="0"/>
              <a:t> </a:t>
            </a:r>
            <a:r>
              <a:rPr lang="zh-CN" altLang="en-US" dirty="0"/>
              <a:t>量化历史回顾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6E29DD2-554B-4812-9F14-3C17F0A7E4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4444904"/>
              </p:ext>
            </p:extLst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3865583547"/>
                    </a:ext>
                  </a:extLst>
                </a:gridCol>
                <a:gridCol w="8153400">
                  <a:extLst>
                    <a:ext uri="{9D8B030D-6E8A-4147-A177-3AD203B41FA5}">
                      <a16:colId xmlns:a16="http://schemas.microsoft.com/office/drawing/2014/main" val="3196389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版本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主要特性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38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PyTorch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实验性支持</a:t>
                      </a:r>
                      <a:r>
                        <a:rPr lang="en-US" altLang="zh-CN" dirty="0"/>
                        <a:t>Tensor </a:t>
                      </a:r>
                      <a:r>
                        <a:rPr lang="zh-CN" altLang="en-US" dirty="0"/>
                        <a:t>级别的</a:t>
                      </a:r>
                      <a:r>
                        <a:rPr lang="en-US" altLang="zh-CN" dirty="0"/>
                        <a:t>torch.qint8 </a:t>
                      </a:r>
                      <a:r>
                        <a:rPr lang="en-US" altLang="zh-CN" dirty="0" err="1"/>
                        <a:t>dtype</a:t>
                      </a:r>
                      <a:r>
                        <a:rPr lang="en-US" altLang="zh-CN" dirty="0"/>
                        <a:t>, </a:t>
                      </a:r>
                      <a:r>
                        <a:rPr lang="en-US" altLang="zh-CN" dirty="0" err="1"/>
                        <a:t>torch.quantize_linear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478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PyTorch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正式支持量化功能，新增</a:t>
                      </a:r>
                      <a:r>
                        <a:rPr lang="en-US" altLang="zh-CN" dirty="0"/>
                        <a:t>CNN</a:t>
                      </a:r>
                      <a:r>
                        <a:rPr lang="zh-CN" altLang="en-US" dirty="0"/>
                        <a:t>网络中的常见的量化</a:t>
                      </a:r>
                      <a:r>
                        <a:rPr lang="en-US" altLang="zh-CN" dirty="0"/>
                        <a:t>OP</a:t>
                      </a:r>
                      <a:r>
                        <a:rPr lang="zh-CN" altLang="en-US" dirty="0"/>
                        <a:t>，如</a:t>
                      </a:r>
                      <a:r>
                        <a:rPr lang="en-US" altLang="zh-CN" dirty="0"/>
                        <a:t>Conv2d, </a:t>
                      </a:r>
                      <a:r>
                        <a:rPr lang="en-US" altLang="zh-CN" dirty="0" err="1"/>
                        <a:t>Relu</a:t>
                      </a:r>
                      <a:r>
                        <a:rPr lang="en-US" altLang="zh-CN" dirty="0"/>
                        <a:t>……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51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PyTorch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新增量化版本网络，如</a:t>
                      </a:r>
                      <a:r>
                        <a:rPr lang="en-US" altLang="zh-CN" dirty="0" err="1"/>
                        <a:t>ResNet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mobileNetV2, InceptionV3……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99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</a:t>
                      </a:r>
                      <a:r>
                        <a:rPr lang="en-US" altLang="zh-CN" dirty="0" err="1"/>
                        <a:t>yTorch</a:t>
                      </a:r>
                      <a:r>
                        <a:rPr lang="en-US" altLang="zh-CN" dirty="0"/>
                        <a:t> 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新增动态量化功能以及一些新的量化</a:t>
                      </a:r>
                      <a:r>
                        <a:rPr lang="en-US" altLang="zh-CN" dirty="0"/>
                        <a:t>OP</a:t>
                      </a:r>
                      <a:r>
                        <a:rPr lang="zh-CN" altLang="en-US" dirty="0"/>
                        <a:t>，如</a:t>
                      </a:r>
                      <a:r>
                        <a:rPr lang="en-US" altLang="zh-CN" dirty="0"/>
                        <a:t>leaky </a:t>
                      </a:r>
                      <a:r>
                        <a:rPr lang="en-US" altLang="zh-CN" dirty="0" err="1"/>
                        <a:t>relu</a:t>
                      </a:r>
                      <a:r>
                        <a:rPr lang="en-US" altLang="zh-CN" dirty="0"/>
                        <a:t>, BN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711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PyTorch</a:t>
                      </a:r>
                      <a:r>
                        <a:rPr lang="en-US" dirty="0"/>
                        <a:t> 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新增训练时量化功能（</a:t>
                      </a:r>
                      <a:r>
                        <a:rPr lang="en-US" altLang="zh-CN" dirty="0"/>
                        <a:t>QAT)</a:t>
                      </a:r>
                      <a:r>
                        <a:rPr lang="zh-CN" altLang="en-US" dirty="0"/>
                        <a:t>以及</a:t>
                      </a:r>
                      <a:r>
                        <a:rPr lang="en-US" altLang="zh-CN" dirty="0" err="1"/>
                        <a:t>LSTMCell</a:t>
                      </a:r>
                      <a:r>
                        <a:rPr lang="zh-CN" altLang="en-US" dirty="0"/>
                        <a:t>等量化</a:t>
                      </a:r>
                      <a:r>
                        <a:rPr lang="en-US" altLang="zh-CN" dirty="0"/>
                        <a:t>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931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PyTorch</a:t>
                      </a:r>
                      <a:r>
                        <a:rPr lang="en-US" dirty="0"/>
                        <a:t> 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新增</a:t>
                      </a:r>
                      <a:r>
                        <a:rPr lang="en-US" altLang="zh-CN" dirty="0"/>
                        <a:t>FP16</a:t>
                      </a:r>
                      <a:r>
                        <a:rPr lang="zh-CN" altLang="en-US" dirty="0"/>
                        <a:t>量化功能以及</a:t>
                      </a:r>
                      <a:r>
                        <a:rPr lang="en-US" altLang="zh-CN" dirty="0"/>
                        <a:t>Embedding </a:t>
                      </a:r>
                      <a:r>
                        <a:rPr lang="zh-CN" altLang="en-US" dirty="0"/>
                        <a:t>等面向</a:t>
                      </a:r>
                      <a:r>
                        <a:rPr lang="en-US" altLang="zh-CN" dirty="0"/>
                        <a:t>NLP</a:t>
                      </a:r>
                      <a:r>
                        <a:rPr lang="zh-CN" altLang="en-US" dirty="0"/>
                        <a:t>网络的量化</a:t>
                      </a:r>
                      <a:r>
                        <a:rPr lang="en-US" altLang="zh-CN" dirty="0"/>
                        <a:t>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39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</a:t>
                      </a:r>
                      <a:r>
                        <a:rPr lang="en-US" altLang="zh-CN" dirty="0" err="1"/>
                        <a:t>yTorch</a:t>
                      </a:r>
                      <a:r>
                        <a:rPr lang="en-US" altLang="zh-CN" dirty="0"/>
                        <a:t> 1.8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新增</a:t>
                      </a:r>
                      <a:r>
                        <a:rPr lang="en-US" altLang="zh-CN" dirty="0"/>
                        <a:t>FX</a:t>
                      </a:r>
                      <a:r>
                        <a:rPr lang="zh-CN" altLang="en-US" dirty="0"/>
                        <a:t>量化模式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519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7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P</a:t>
                      </a:r>
                      <a:r>
                        <a:rPr lang="en-US" altLang="zh-CN" dirty="0" err="1">
                          <a:solidFill>
                            <a:srgbClr val="FF0000"/>
                          </a:solidFill>
                        </a:rPr>
                        <a:t>yTorch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 1.12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本课程推荐的版本！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CPU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00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PyTorch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specifically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取决于硬件厂商做特殊的优化， 如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CUDA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SNPE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4382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A4928-A83F-487D-95FD-FA74ADBF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8DED5F-A2A3-477C-90CB-DCF75FF94C55}"/>
              </a:ext>
            </a:extLst>
          </p:cNvPr>
          <p:cNvSpPr txBox="1"/>
          <p:nvPr/>
        </p:nvSpPr>
        <p:spPr>
          <a:xfrm>
            <a:off x="838200" y="6171684"/>
            <a:ext cx="10241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</a:t>
            </a:r>
            <a:r>
              <a:rPr lang="en-US" altLang="zh-CN" sz="1400" dirty="0"/>
              <a:t>ef: </a:t>
            </a:r>
            <a:r>
              <a:rPr lang="en-US" sz="1400" dirty="0"/>
              <a:t>https://mp.weixin.qq.com/s/wzAgIS1Omm-K-4-tx68CCQ</a:t>
            </a:r>
          </a:p>
        </p:txBody>
      </p:sp>
    </p:spTree>
    <p:extLst>
      <p:ext uri="{BB962C8B-B14F-4D97-AF65-F5344CB8AC3E}">
        <p14:creationId xmlns:p14="http://schemas.microsoft.com/office/powerpoint/2010/main" val="2740419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2566" y="1463040"/>
            <a:ext cx="8245434" cy="2340864"/>
          </a:xfrm>
        </p:spPr>
        <p:txBody>
          <a:bodyPr/>
          <a:lstStyle/>
          <a:p>
            <a:r>
              <a:rPr lang="en-US" altLang="zh-CN" sz="6000" dirty="0">
                <a:solidFill>
                  <a:schemeClr val="bg1"/>
                </a:solidFill>
              </a:rPr>
              <a:t>PT </a:t>
            </a:r>
            <a:r>
              <a:rPr lang="zh-CN" altLang="en-US" sz="6000" dirty="0">
                <a:solidFill>
                  <a:schemeClr val="bg1"/>
                </a:solidFill>
              </a:rPr>
              <a:t>支持的量化模式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The quantization mode which PT supports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61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755" y="365125"/>
            <a:ext cx="7161245" cy="1325563"/>
          </a:xfrm>
        </p:spPr>
        <p:txBody>
          <a:bodyPr>
            <a:normAutofit/>
          </a:bodyPr>
          <a:lstStyle/>
          <a:p>
            <a:r>
              <a:rPr lang="en-US" altLang="zh-CN" sz="3600" dirty="0" err="1">
                <a:solidFill>
                  <a:schemeClr val="bg1"/>
                </a:solidFill>
              </a:rPr>
              <a:t>Pytorch</a:t>
            </a:r>
            <a:r>
              <a:rPr lang="en-US" altLang="zh-CN" sz="3600" dirty="0">
                <a:solidFill>
                  <a:schemeClr val="bg1"/>
                </a:solidFill>
              </a:rPr>
              <a:t> </a:t>
            </a:r>
            <a:r>
              <a:rPr lang="zh-CN" altLang="en-US" sz="3600" dirty="0">
                <a:solidFill>
                  <a:schemeClr val="bg1"/>
                </a:solidFill>
              </a:rPr>
              <a:t>支持的量化模式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4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027906"/>
            <a:ext cx="340878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b="1" cap="all" spc="100">
              <a:solidFill>
                <a:schemeClr val="bg1"/>
              </a:solidFill>
            </a:endParaRP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3E507272-7E2D-41A5-856D-B733FCBDC6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1385383"/>
              </p:ext>
            </p:extLst>
          </p:nvPr>
        </p:nvGraphicFramePr>
        <p:xfrm>
          <a:off x="527318" y="1738736"/>
          <a:ext cx="10515603" cy="3190361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75000"/>
                    <a:lumOff val="25000"/>
                  </a:schemeClr>
                </a:solidFill>
              </a:tblPr>
              <a:tblGrid>
                <a:gridCol w="1385905">
                  <a:extLst>
                    <a:ext uri="{9D8B030D-6E8A-4147-A177-3AD203B41FA5}">
                      <a16:colId xmlns:a16="http://schemas.microsoft.com/office/drawing/2014/main" val="3140479928"/>
                    </a:ext>
                  </a:extLst>
                </a:gridCol>
                <a:gridCol w="1279257">
                  <a:extLst>
                    <a:ext uri="{9D8B030D-6E8A-4147-A177-3AD203B41FA5}">
                      <a16:colId xmlns:a16="http://schemas.microsoft.com/office/drawing/2014/main" val="3007608712"/>
                    </a:ext>
                  </a:extLst>
                </a:gridCol>
                <a:gridCol w="2345733">
                  <a:extLst>
                    <a:ext uri="{9D8B030D-6E8A-4147-A177-3AD203B41FA5}">
                      <a16:colId xmlns:a16="http://schemas.microsoft.com/office/drawing/2014/main" val="1869317505"/>
                    </a:ext>
                  </a:extLst>
                </a:gridCol>
                <a:gridCol w="943462">
                  <a:extLst>
                    <a:ext uri="{9D8B030D-6E8A-4147-A177-3AD203B41FA5}">
                      <a16:colId xmlns:a16="http://schemas.microsoft.com/office/drawing/2014/main" val="3138817899"/>
                    </a:ext>
                  </a:extLst>
                </a:gridCol>
                <a:gridCol w="1024168">
                  <a:extLst>
                    <a:ext uri="{9D8B030D-6E8A-4147-A177-3AD203B41FA5}">
                      <a16:colId xmlns:a16="http://schemas.microsoft.com/office/drawing/2014/main" val="4131282862"/>
                    </a:ext>
                  </a:extLst>
                </a:gridCol>
                <a:gridCol w="707108">
                  <a:extLst>
                    <a:ext uri="{9D8B030D-6E8A-4147-A177-3AD203B41FA5}">
                      <a16:colId xmlns:a16="http://schemas.microsoft.com/office/drawing/2014/main" val="1439449085"/>
                    </a:ext>
                  </a:extLst>
                </a:gridCol>
                <a:gridCol w="2829970">
                  <a:extLst>
                    <a:ext uri="{9D8B030D-6E8A-4147-A177-3AD203B41FA5}">
                      <a16:colId xmlns:a16="http://schemas.microsoft.com/office/drawing/2014/main" val="1198520087"/>
                    </a:ext>
                  </a:extLst>
                </a:gridCol>
              </a:tblGrid>
              <a:tr h="423644">
                <a:tc gridSpan="2">
                  <a:txBody>
                    <a:bodyPr/>
                    <a:lstStyle/>
                    <a:p>
                      <a:br>
                        <a:rPr lang="en-US" sz="1500" b="1" cap="none" spc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zh-CN" altLang="en-US" sz="1500" b="1" cap="none" spc="0" dirty="0">
                          <a:solidFill>
                            <a:schemeClr val="bg1"/>
                          </a:solidFill>
                          <a:effectLst/>
                        </a:rPr>
                        <a:t>量化模式</a:t>
                      </a:r>
                      <a:endParaRPr lang="en-US" sz="1500" b="1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8109" marR="23237" marT="16602" marB="12451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500" b="1" cap="none" spc="0" dirty="0">
                          <a:solidFill>
                            <a:schemeClr val="bg1"/>
                          </a:solidFill>
                          <a:effectLst/>
                        </a:rPr>
                        <a:t>解释</a:t>
                      </a:r>
                      <a:endParaRPr lang="en-US" sz="1500" b="1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8109" marR="23237" marT="16602" marB="12451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b="1" cap="none" spc="0" dirty="0">
                          <a:solidFill>
                            <a:schemeClr val="bg1"/>
                          </a:solidFill>
                          <a:effectLst/>
                        </a:rPr>
                        <a:t>校准</a:t>
                      </a:r>
                      <a:r>
                        <a:rPr lang="en-US" altLang="zh-CN" sz="1500" b="1" cap="none" spc="0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zh-CN" altLang="en-US" sz="1500" b="1" cap="none" spc="0" dirty="0">
                          <a:solidFill>
                            <a:schemeClr val="bg1"/>
                          </a:solidFill>
                          <a:effectLst/>
                        </a:rPr>
                        <a:t>微调</a:t>
                      </a:r>
                      <a:endParaRPr lang="en-US" sz="1500" b="1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8109" marR="23237" marT="16602" marB="12451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b="1" cap="none" spc="0" dirty="0">
                          <a:solidFill>
                            <a:schemeClr val="bg1"/>
                          </a:solidFill>
                          <a:effectLst/>
                        </a:rPr>
                        <a:t>适用场景</a:t>
                      </a:r>
                      <a:endParaRPr lang="en-US" sz="1500" b="1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8109" marR="23237" marT="16602" marB="12451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zh-CN" altLang="en-US" sz="1500" b="1" cap="none" spc="0" dirty="0">
                          <a:solidFill>
                            <a:schemeClr val="bg1"/>
                          </a:solidFill>
                          <a:effectLst/>
                        </a:rPr>
                        <a:t>备注</a:t>
                      </a:r>
                      <a:endParaRPr lang="en-US" sz="1500" b="1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8109" marR="23237" marT="16602" marB="12451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58109" marR="23237" marT="16602" marB="12451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994766"/>
                  </a:ext>
                </a:extLst>
              </a:tr>
              <a:tr h="780631">
                <a:tc rowSpan="2">
                  <a:txBody>
                    <a:bodyPr/>
                    <a:lstStyle/>
                    <a:p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Post Training Quantization</a:t>
                      </a:r>
                    </a:p>
                    <a:p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zh-CN" alt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训练后量化）</a:t>
                      </a:r>
                      <a:endParaRPr lang="en-US" sz="1100" b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8109" marR="23237" marT="16602" marB="124518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Dynamic /Weight Only Quantization</a:t>
                      </a:r>
                    </a:p>
                  </a:txBody>
                  <a:tcPr marL="58109" marR="23237" marT="16602" marB="12451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activation dynamically quantized (fp16, int8) or not quantized, weight statically quantized (fp16, int8, int4)</a:t>
                      </a:r>
                    </a:p>
                  </a:txBody>
                  <a:tcPr marL="58109" marR="23237" marT="16602" marB="12451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58109" marR="23237" marT="16602" marB="12451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LSTM, MLP, Embedding, Transformer</a:t>
                      </a:r>
                    </a:p>
                  </a:txBody>
                  <a:tcPr marL="58109" marR="23237" marT="16602" marB="12451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good</a:t>
                      </a:r>
                    </a:p>
                  </a:txBody>
                  <a:tcPr marL="58109" marR="23237" marT="16602" marB="12451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Easy to use, close to static quantization when performance is </a:t>
                      </a:r>
                      <a:r>
                        <a:rPr lang="en-US" altLang="zh-CN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computed</a:t>
                      </a:r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 or memory bound due to weights</a:t>
                      </a:r>
                    </a:p>
                  </a:txBody>
                  <a:tcPr marL="58109" marR="23237" marT="16602" marB="12451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121731"/>
                  </a:ext>
                </a:extLst>
              </a:tr>
              <a:tr h="6466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Static Quantization</a:t>
                      </a:r>
                    </a:p>
                  </a:txBody>
                  <a:tcPr marL="58109" marR="23237" marT="16602" marB="124518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acivation and weights statically quantized (int8)</a:t>
                      </a:r>
                    </a:p>
                  </a:txBody>
                  <a:tcPr marL="58109" marR="23237" marT="16602" marB="12451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calibration dataset</a:t>
                      </a:r>
                    </a:p>
                  </a:txBody>
                  <a:tcPr marL="58109" marR="23237" marT="16602" marB="12451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CNN</a:t>
                      </a:r>
                    </a:p>
                  </a:txBody>
                  <a:tcPr marL="58109" marR="23237" marT="16602" marB="12451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good</a:t>
                      </a:r>
                    </a:p>
                  </a:txBody>
                  <a:tcPr marL="58109" marR="23237" marT="16602" marB="12451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Provides best perf, may have big impact on accuracy, good for hardwares that only support int8 computation</a:t>
                      </a:r>
                    </a:p>
                  </a:txBody>
                  <a:tcPr marL="58109" marR="23237" marT="16602" marB="12451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862176"/>
                  </a:ext>
                </a:extLst>
              </a:tr>
              <a:tr h="487005">
                <a:tc rowSpan="2">
                  <a:txBody>
                    <a:bodyPr/>
                    <a:lstStyle/>
                    <a:p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Quantization Aware Training</a:t>
                      </a:r>
                    </a:p>
                    <a:p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zh-CN" alt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量化感知训练）</a:t>
                      </a:r>
                      <a:endParaRPr lang="en-US" sz="1100" b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8109" marR="23237" marT="16602" marB="124518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Dynamic Quantization</a:t>
                      </a:r>
                    </a:p>
                  </a:txBody>
                  <a:tcPr marL="58109" marR="23237" marT="16602" marB="12451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activation and weight are fake quantized</a:t>
                      </a:r>
                    </a:p>
                  </a:txBody>
                  <a:tcPr marL="58109" marR="23237" marT="16602" marB="12451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fine-tuning dataset</a:t>
                      </a:r>
                    </a:p>
                  </a:txBody>
                  <a:tcPr marL="58109" marR="23237" marT="16602" marB="12451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MLP, Embedding</a:t>
                      </a:r>
                    </a:p>
                  </a:txBody>
                  <a:tcPr marL="58109" marR="23237" marT="16602" marB="12451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best</a:t>
                      </a:r>
                    </a:p>
                  </a:txBody>
                  <a:tcPr marL="58109" marR="23237" marT="16602" marB="12451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Limited support for now</a:t>
                      </a:r>
                    </a:p>
                  </a:txBody>
                  <a:tcPr marL="58109" marR="23237" marT="16602" marB="12451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474195"/>
                  </a:ext>
                </a:extLst>
              </a:tr>
              <a:tr h="6466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Static Quantization</a:t>
                      </a:r>
                    </a:p>
                  </a:txBody>
                  <a:tcPr marL="58109" marR="23237" marT="16602" marB="124518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Activation and weight are fake quantized</a:t>
                      </a:r>
                    </a:p>
                  </a:txBody>
                  <a:tcPr marL="58109" marR="23237" marT="16602" marB="12451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fine-tuning dataset</a:t>
                      </a:r>
                    </a:p>
                  </a:txBody>
                  <a:tcPr marL="58109" marR="23237" marT="16602" marB="12451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CNN, MLP, Embedding</a:t>
                      </a:r>
                    </a:p>
                  </a:txBody>
                  <a:tcPr marL="58109" marR="23237" marT="16602" marB="12451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</a:rPr>
                        <a:t>best</a:t>
                      </a:r>
                    </a:p>
                  </a:txBody>
                  <a:tcPr marL="58109" marR="23237" marT="16602" marB="12451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 dirty="0">
                          <a:solidFill>
                            <a:schemeClr val="bg1"/>
                          </a:solidFill>
                          <a:effectLst/>
                        </a:rPr>
                        <a:t>Typically used when static quantization leads to bad accuracy, and used to close the accuracy gap</a:t>
                      </a:r>
                    </a:p>
                  </a:txBody>
                  <a:tcPr marL="58109" marR="23237" marT="16602" marB="12451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060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46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2566" y="1463040"/>
            <a:ext cx="8245434" cy="2340864"/>
          </a:xfrm>
        </p:spPr>
        <p:txBody>
          <a:bodyPr/>
          <a:lstStyle/>
          <a:p>
            <a:pPr algn="r"/>
            <a:r>
              <a:rPr lang="en-US" altLang="zh-CN" sz="6000" dirty="0">
                <a:solidFill>
                  <a:schemeClr val="bg1"/>
                </a:solidFill>
              </a:rPr>
              <a:t>PT eager </a:t>
            </a:r>
            <a:r>
              <a:rPr lang="zh-CN" altLang="en-US" sz="6000" dirty="0">
                <a:solidFill>
                  <a:schemeClr val="bg1"/>
                </a:solidFill>
              </a:rPr>
              <a:t>量化与</a:t>
            </a:r>
            <a:r>
              <a:rPr lang="en-US" altLang="zh-CN" dirty="0" err="1"/>
              <a:t>fx</a:t>
            </a:r>
            <a:r>
              <a:rPr lang="en-US" altLang="zh-CN" dirty="0"/>
              <a:t> mode </a:t>
            </a:r>
            <a:r>
              <a:rPr lang="zh-CN" altLang="en-US" dirty="0"/>
              <a:t>量化</a:t>
            </a: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Eager &amp; FX MODE</a:t>
            </a:r>
          </a:p>
        </p:txBody>
      </p:sp>
    </p:spTree>
    <p:extLst>
      <p:ext uri="{BB962C8B-B14F-4D97-AF65-F5344CB8AC3E}">
        <p14:creationId xmlns:p14="http://schemas.microsoft.com/office/powerpoint/2010/main" val="424779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7ACE4-7872-4C04-A1A2-8CA5446C4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4918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Pytorch </a:t>
            </a:r>
            <a:r>
              <a:rPr lang="zh-CN" altLang="en-US">
                <a:solidFill>
                  <a:schemeClr val="bg1"/>
                </a:solidFill>
              </a:rPr>
              <a:t>后端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</a:rPr>
              <a:t>硬件支持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1EA43-BCC9-423F-A638-7DA962541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9BF6911-FC91-4101-871F-8D482C2FAE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658290"/>
              </p:ext>
            </p:extLst>
          </p:nvPr>
        </p:nvGraphicFramePr>
        <p:xfrm>
          <a:off x="838198" y="1825625"/>
          <a:ext cx="11155877" cy="4351341"/>
        </p:xfrm>
        <a:graphic>
          <a:graphicData uri="http://schemas.openxmlformats.org/drawingml/2006/table">
            <a:tbl>
              <a:tblPr firstRow="1" bandRow="1"/>
              <a:tblGrid>
                <a:gridCol w="1568108">
                  <a:extLst>
                    <a:ext uri="{9D8B030D-6E8A-4147-A177-3AD203B41FA5}">
                      <a16:colId xmlns:a16="http://schemas.microsoft.com/office/drawing/2014/main" val="796994143"/>
                    </a:ext>
                  </a:extLst>
                </a:gridCol>
                <a:gridCol w="2304898">
                  <a:extLst>
                    <a:ext uri="{9D8B030D-6E8A-4147-A177-3AD203B41FA5}">
                      <a16:colId xmlns:a16="http://schemas.microsoft.com/office/drawing/2014/main" val="464797149"/>
                    </a:ext>
                  </a:extLst>
                </a:gridCol>
                <a:gridCol w="1820718">
                  <a:extLst>
                    <a:ext uri="{9D8B030D-6E8A-4147-A177-3AD203B41FA5}">
                      <a16:colId xmlns:a16="http://schemas.microsoft.com/office/drawing/2014/main" val="281438180"/>
                    </a:ext>
                  </a:extLst>
                </a:gridCol>
                <a:gridCol w="1515172">
                  <a:extLst>
                    <a:ext uri="{9D8B030D-6E8A-4147-A177-3AD203B41FA5}">
                      <a16:colId xmlns:a16="http://schemas.microsoft.com/office/drawing/2014/main" val="2421803966"/>
                    </a:ext>
                  </a:extLst>
                </a:gridCol>
                <a:gridCol w="1916303">
                  <a:extLst>
                    <a:ext uri="{9D8B030D-6E8A-4147-A177-3AD203B41FA5}">
                      <a16:colId xmlns:a16="http://schemas.microsoft.com/office/drawing/2014/main" val="3846465908"/>
                    </a:ext>
                  </a:extLst>
                </a:gridCol>
                <a:gridCol w="2030678">
                  <a:extLst>
                    <a:ext uri="{9D8B030D-6E8A-4147-A177-3AD203B41FA5}">
                      <a16:colId xmlns:a16="http://schemas.microsoft.com/office/drawing/2014/main" val="3076115471"/>
                    </a:ext>
                  </a:extLst>
                </a:gridCol>
              </a:tblGrid>
              <a:tr h="1172382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rgbClr val="262626"/>
                          </a:solidFill>
                          <a:effectLst/>
                        </a:rPr>
                        <a:t>硬件</a:t>
                      </a:r>
                      <a:endParaRPr lang="en-US" sz="2000" b="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112729" marR="112729" marT="56364" marB="56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effectLst/>
                        </a:rPr>
                        <a:t>Kernel </a:t>
                      </a:r>
                      <a:r>
                        <a:rPr lang="zh-CN" altLang="en-US" sz="2000" b="0" dirty="0">
                          <a:solidFill>
                            <a:srgbClr val="262626"/>
                          </a:solidFill>
                          <a:effectLst/>
                        </a:rPr>
                        <a:t>库</a:t>
                      </a:r>
                      <a:endParaRPr lang="en-US" sz="2000" b="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112729" marR="112729" marT="56364" marB="56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rgbClr val="262626"/>
                          </a:solidFill>
                          <a:effectLst/>
                        </a:rPr>
                        <a:t>Eager </a:t>
                      </a:r>
                      <a:r>
                        <a:rPr lang="zh-CN" altLang="en-US" sz="2000" b="0" dirty="0">
                          <a:solidFill>
                            <a:srgbClr val="262626"/>
                          </a:solidFill>
                          <a:effectLst/>
                        </a:rPr>
                        <a:t>模式</a:t>
                      </a:r>
                      <a:endParaRPr lang="en-US" sz="2000" b="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112729" marR="112729" marT="56364" marB="56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effectLst/>
                        </a:rPr>
                        <a:t>FX </a:t>
                      </a:r>
                      <a:r>
                        <a:rPr lang="zh-CN" altLang="en-US" sz="2000" b="0" dirty="0">
                          <a:solidFill>
                            <a:srgbClr val="262626"/>
                          </a:solidFill>
                          <a:effectLst/>
                        </a:rPr>
                        <a:t>模式</a:t>
                      </a:r>
                      <a:r>
                        <a:rPr lang="en-US" altLang="zh-CN" sz="2000" b="0" dirty="0">
                          <a:solidFill>
                            <a:srgbClr val="262626"/>
                          </a:solidFill>
                          <a:effectLst/>
                        </a:rPr>
                        <a:t>[1]</a:t>
                      </a:r>
                      <a:endParaRPr lang="en-US" sz="2000" b="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112729" marR="112729" marT="56364" marB="56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rgbClr val="262626"/>
                          </a:solidFill>
                          <a:effectLst/>
                        </a:rPr>
                        <a:t>量化模式支持</a:t>
                      </a:r>
                      <a:endParaRPr lang="en-US" sz="2000" b="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112729" marR="112729" marT="56364" marB="56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rgbClr val="262626"/>
                          </a:solidFill>
                          <a:effectLst/>
                        </a:rPr>
                        <a:t>调用指令集</a:t>
                      </a:r>
                      <a:endParaRPr lang="en-US" sz="2000" b="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112729" marR="112729" marT="56364" marB="56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094661"/>
                  </a:ext>
                </a:extLst>
              </a:tr>
              <a:tr h="834195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rgbClr val="262626"/>
                          </a:solidFill>
                          <a:effectLst/>
                        </a:rPr>
                        <a:t>服务器</a:t>
                      </a:r>
                      <a:r>
                        <a:rPr lang="en-US" altLang="zh-CN" sz="2000" b="0" dirty="0">
                          <a:solidFill>
                            <a:srgbClr val="262626"/>
                          </a:solidFill>
                          <a:effectLst/>
                        </a:rPr>
                        <a:t>CPU</a:t>
                      </a:r>
                      <a:endParaRPr lang="en-US" sz="2000" b="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112729" marR="112729" marT="56364" marB="56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rgbClr val="262626"/>
                          </a:solidFill>
                          <a:effectLst/>
                        </a:rPr>
                        <a:t>fbgemm</a:t>
                      </a:r>
                      <a:endParaRPr lang="en-US" sz="2000" b="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112729" marR="112729" marT="56364" marB="56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rgbClr val="262626"/>
                          </a:solidFill>
                          <a:effectLst/>
                        </a:rPr>
                        <a:t>支持</a:t>
                      </a:r>
                      <a:endParaRPr lang="en-US" sz="2000" b="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112729" marR="112729" marT="56364" marB="56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rgbClr val="262626"/>
                          </a:solidFill>
                          <a:effectLst/>
                        </a:rPr>
                        <a:t>动态</a:t>
                      </a:r>
                      <a:r>
                        <a:rPr lang="en-US" altLang="zh-CN" sz="2000" b="0" dirty="0">
                          <a:solidFill>
                            <a:srgbClr val="262626"/>
                          </a:solidFill>
                          <a:effectLst/>
                        </a:rPr>
                        <a:t>/</a:t>
                      </a:r>
                      <a:r>
                        <a:rPr lang="zh-CN" altLang="en-US" sz="2000" b="0" dirty="0">
                          <a:solidFill>
                            <a:srgbClr val="262626"/>
                          </a:solidFill>
                          <a:effectLst/>
                        </a:rPr>
                        <a:t>静态都支持</a:t>
                      </a:r>
                      <a:endParaRPr lang="en-US" sz="2000" b="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112729" marR="112729" marT="56364" marB="56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effectLst/>
                        </a:rPr>
                        <a:t>AVX2/AVX512</a:t>
                      </a:r>
                    </a:p>
                  </a:txBody>
                  <a:tcPr marL="112729" marR="112729" marT="56364" marB="56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29252"/>
                  </a:ext>
                </a:extLst>
              </a:tr>
              <a:tr h="834195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rgbClr val="262626"/>
                          </a:solidFill>
                          <a:effectLst/>
                        </a:rPr>
                        <a:t>移动</a:t>
                      </a:r>
                      <a:endParaRPr lang="en-US" altLang="zh-CN" sz="2000" b="0" dirty="0">
                        <a:solidFill>
                          <a:srgbClr val="262626"/>
                        </a:solidFill>
                        <a:effectLst/>
                      </a:endParaRPr>
                    </a:p>
                    <a:p>
                      <a:r>
                        <a:rPr lang="en-US" altLang="zh-CN" sz="2000" b="0" dirty="0">
                          <a:solidFill>
                            <a:srgbClr val="262626"/>
                          </a:solidFill>
                          <a:effectLst/>
                        </a:rPr>
                        <a:t>CPU</a:t>
                      </a:r>
                      <a:endParaRPr lang="en-US" sz="2000" b="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112729" marR="112729" marT="56364" marB="56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rgbClr val="262626"/>
                          </a:solidFill>
                          <a:effectLst/>
                        </a:rPr>
                        <a:t>qnnpack</a:t>
                      </a:r>
                      <a:r>
                        <a:rPr lang="en-US" sz="2000" b="0" dirty="0">
                          <a:solidFill>
                            <a:srgbClr val="262626"/>
                          </a:solidFill>
                          <a:effectLst/>
                        </a:rPr>
                        <a:t>/</a:t>
                      </a:r>
                      <a:r>
                        <a:rPr lang="en-US" sz="2000" b="0" dirty="0" err="1">
                          <a:solidFill>
                            <a:srgbClr val="262626"/>
                          </a:solidFill>
                          <a:effectLst/>
                        </a:rPr>
                        <a:t>xnnpack</a:t>
                      </a:r>
                      <a:endParaRPr lang="en-US" sz="2000" b="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112729" marR="112729" marT="56364" marB="56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effectLst/>
                        </a:rPr>
                        <a:t>NEON</a:t>
                      </a:r>
                    </a:p>
                  </a:txBody>
                  <a:tcPr marL="112729" marR="112729" marT="56364" marB="56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999068"/>
                  </a:ext>
                </a:extLst>
              </a:tr>
              <a:tr h="1510569"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rgbClr val="262626"/>
                          </a:solidFill>
                          <a:effectLst/>
                        </a:rPr>
                        <a:t>服务器</a:t>
                      </a:r>
                      <a:endParaRPr lang="en-US" altLang="zh-CN" sz="2000" b="0" dirty="0">
                        <a:solidFill>
                          <a:srgbClr val="262626"/>
                        </a:solidFill>
                        <a:effectLst/>
                      </a:endParaRPr>
                    </a:p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effectLst/>
                        </a:rPr>
                        <a:t>GPU</a:t>
                      </a:r>
                    </a:p>
                  </a:txBody>
                  <a:tcPr marL="112729" marR="112729" marT="56364" marB="56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rgbClr val="262626"/>
                          </a:solidFill>
                          <a:effectLst/>
                        </a:rPr>
                        <a:t>TensorRT</a:t>
                      </a:r>
                      <a:endParaRPr lang="en-US" sz="2000" b="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112729" marR="112729" marT="56364" marB="56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rgbClr val="262626"/>
                          </a:solidFill>
                          <a:effectLst/>
                        </a:rPr>
                        <a:t>部分支持</a:t>
                      </a:r>
                      <a:endParaRPr lang="en-US" sz="2000" b="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112729" marR="112729" marT="56364" marB="56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rgbClr val="262626"/>
                          </a:solidFill>
                          <a:effectLst/>
                        </a:rPr>
                        <a:t>支持</a:t>
                      </a:r>
                      <a:endParaRPr lang="en-US" sz="2000" b="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112729" marR="112729" marT="56364" marB="56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rgbClr val="262626"/>
                          </a:solidFill>
                          <a:effectLst/>
                        </a:rPr>
                        <a:t>支持静态量化</a:t>
                      </a:r>
                      <a:endParaRPr lang="en-US" sz="2000" b="0" dirty="0">
                        <a:solidFill>
                          <a:srgbClr val="262626"/>
                        </a:solidFill>
                        <a:effectLst/>
                      </a:endParaRPr>
                    </a:p>
                  </a:txBody>
                  <a:tcPr marL="112729" marR="112729" marT="56364" marB="56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effectLst/>
                        </a:rPr>
                        <a:t>FXTRT</a:t>
                      </a:r>
                    </a:p>
                  </a:txBody>
                  <a:tcPr marL="112729" marR="112729" marT="56364" marB="563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51113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C7F04B-B409-4FAE-BAC6-4BA2D4E8220F}"/>
              </a:ext>
            </a:extLst>
          </p:cNvPr>
          <p:cNvSpPr txBox="1"/>
          <p:nvPr/>
        </p:nvSpPr>
        <p:spPr>
          <a:xfrm>
            <a:off x="715890" y="6332817"/>
            <a:ext cx="752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more about FX mode </a:t>
            </a:r>
            <a:r>
              <a:rPr lang="zh-CN" altLang="en-US" dirty="0"/>
              <a:t>请参考</a:t>
            </a:r>
            <a:r>
              <a:rPr lang="en-US" altLang="zh-CN" dirty="0"/>
              <a:t>:https://arxiv.org/pdf/2112.08429.pdf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205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7ACE4-7872-4C04-A1A2-8CA5446C4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42237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</a:t>
            </a:r>
            <a:r>
              <a:rPr lang="en-US" altLang="zh-CN" dirty="0" err="1"/>
              <a:t>ytorch</a:t>
            </a:r>
            <a:r>
              <a:rPr lang="en-US" altLang="zh-CN" dirty="0"/>
              <a:t> eager </a:t>
            </a:r>
            <a:r>
              <a:rPr lang="zh-CN" altLang="en-US" dirty="0"/>
              <a:t>模式与</a:t>
            </a:r>
            <a:r>
              <a:rPr lang="en-US" altLang="zh-CN" dirty="0"/>
              <a:t>FX </a:t>
            </a:r>
            <a:r>
              <a:rPr lang="zh-CN" altLang="en-US" dirty="0"/>
              <a:t>模式对比</a:t>
            </a:r>
            <a:endParaRPr lang="en-US" dirty="0"/>
          </a:p>
        </p:txBody>
      </p:sp>
      <p:cxnSp>
        <p:nvCxnSpPr>
          <p:cNvPr id="34" name="Straight Connector 24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1EA43-BCC9-423F-A638-7DA962541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accent2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6C0B40B-7A81-4737-AA90-19FE2CAA5C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921331"/>
              </p:ext>
            </p:extLst>
          </p:nvPr>
        </p:nvGraphicFramePr>
        <p:xfrm>
          <a:off x="1138320" y="1734496"/>
          <a:ext cx="9440349" cy="4351341"/>
        </p:xfrm>
        <a:graphic>
          <a:graphicData uri="http://schemas.openxmlformats.org/drawingml/2006/table">
            <a:tbl>
              <a:tblPr/>
              <a:tblGrid>
                <a:gridCol w="3088555">
                  <a:extLst>
                    <a:ext uri="{9D8B030D-6E8A-4147-A177-3AD203B41FA5}">
                      <a16:colId xmlns:a16="http://schemas.microsoft.com/office/drawing/2014/main" val="264355265"/>
                    </a:ext>
                  </a:extLst>
                </a:gridCol>
                <a:gridCol w="2777278">
                  <a:extLst>
                    <a:ext uri="{9D8B030D-6E8A-4147-A177-3AD203B41FA5}">
                      <a16:colId xmlns:a16="http://schemas.microsoft.com/office/drawing/2014/main" val="3921099592"/>
                    </a:ext>
                  </a:extLst>
                </a:gridCol>
                <a:gridCol w="3574516">
                  <a:extLst>
                    <a:ext uri="{9D8B030D-6E8A-4147-A177-3AD203B41FA5}">
                      <a16:colId xmlns:a16="http://schemas.microsoft.com/office/drawing/2014/main" val="3006427074"/>
                    </a:ext>
                  </a:extLst>
                </a:gridCol>
              </a:tblGrid>
              <a:tr h="559027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i="0" u="none" strike="noStrike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Items 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Eager Mode Quantization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FX Graph Mode Quantization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468782"/>
                  </a:ext>
                </a:extLst>
              </a:tr>
              <a:tr h="332394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Release Status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beta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Prototype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813147"/>
                  </a:ext>
                </a:extLst>
              </a:tr>
              <a:tr h="332394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Operator Fusion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Manual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Automatic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839756"/>
                  </a:ext>
                </a:extLst>
              </a:tr>
              <a:tr h="332394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Quant/DeQuant Placement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Manual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Automatic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511606"/>
                  </a:ext>
                </a:extLst>
              </a:tr>
              <a:tr h="332394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Quantizing Modules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Supported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Supported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3316"/>
                  </a:ext>
                </a:extLst>
              </a:tr>
              <a:tr h="332394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Quantizing Functionals/Torch Ops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Manual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Automatic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416246"/>
                  </a:ext>
                </a:extLst>
              </a:tr>
              <a:tr h="332394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Support for Customization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Limited Support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Fully Supported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571174"/>
                  </a:ext>
                </a:extLst>
              </a:tr>
              <a:tr h="1012291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Quantization Mode Support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Post Training Quantization: Static, Dynamic, Weight Only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Quantization Aware Training: Static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Post Training Quantization: Static, Dynamic, Weight Only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Quantization Aware Training: Static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474975"/>
                  </a:ext>
                </a:extLst>
              </a:tr>
              <a:tr h="785659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Input/Output Model Type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EE4C2C"/>
                          </a:solidFill>
                          <a:effectLst/>
                          <a:latin typeface="IBMPlexMono"/>
                        </a:rPr>
                        <a:t>torch.nn.Module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 err="1">
                          <a:solidFill>
                            <a:srgbClr val="EE4C2C"/>
                          </a:solidFill>
                          <a:effectLst/>
                          <a:latin typeface="IBMPlexMono"/>
                        </a:rPr>
                        <a:t>torch.nn.Module</a:t>
                      </a:r>
                      <a:r>
                        <a:rPr lang="en-US" sz="1500" b="0" i="0" u="none" strike="noStrike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 (May need some refactors to make the model compatible with FX Graph Mode Quantization)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544" marR="75544" marT="37772" marB="377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57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500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3600" dirty="0" err="1"/>
              <a:t>Pytorch</a:t>
            </a:r>
            <a:r>
              <a:rPr lang="en-US" altLang="zh-CN" sz="3600" dirty="0"/>
              <a:t> eager </a:t>
            </a:r>
            <a:r>
              <a:rPr lang="zh-CN" altLang="en-US" sz="3600" dirty="0"/>
              <a:t>量化案例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sz="1800" dirty="0"/>
              <a:t>Example for </a:t>
            </a:r>
            <a:r>
              <a:rPr lang="en-US" altLang="zh-CN" sz="1800" dirty="0" err="1"/>
              <a:t>pytorch</a:t>
            </a:r>
            <a:r>
              <a:rPr lang="en-US" altLang="zh-CN" sz="1800" dirty="0"/>
              <a:t> eager quantization </a:t>
            </a:r>
            <a:endParaRPr lang="en-US" sz="1800" dirty="0"/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 err="1"/>
              <a:t>Pytorch</a:t>
            </a:r>
            <a:r>
              <a:rPr lang="en-US" altLang="zh-CN" sz="5400" dirty="0"/>
              <a:t> eager </a:t>
            </a:r>
            <a:r>
              <a:rPr lang="zh-CN" altLang="en-US" sz="5400" dirty="0"/>
              <a:t>量化案例</a:t>
            </a:r>
            <a:endParaRPr lang="en-US" sz="5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265" y="2141537"/>
            <a:ext cx="5479473" cy="4351338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num_channels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num_channels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max_pool2d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max_pool2d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.reshape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64D4BA-7736-4E1D-9336-F4EE9BE61FE8}"/>
              </a:ext>
            </a:extLst>
          </p:cNvPr>
          <p:cNvSpPr txBox="1"/>
          <p:nvPr/>
        </p:nvSpPr>
        <p:spPr>
          <a:xfrm>
            <a:off x="838200" y="1588551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原始网络模型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AEBE08-932C-45A2-A20F-64DB02864FCD}"/>
              </a:ext>
            </a:extLst>
          </p:cNvPr>
          <p:cNvSpPr txBox="1"/>
          <p:nvPr/>
        </p:nvSpPr>
        <p:spPr>
          <a:xfrm>
            <a:off x="6545964" y="1453536"/>
            <a:ext cx="5646036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NetQuant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num_channels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NetQuant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num_channels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relu1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pool1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MaxPool2d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relu2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pool2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MaxPool2d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quantization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QuantStub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dequant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quantization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DeQuantStub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relu1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pool1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relu2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pool2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.reshape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dequant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650BFF-2C2B-4B11-B0A1-3C0480F745A0}"/>
              </a:ext>
            </a:extLst>
          </p:cNvPr>
          <p:cNvSpPr txBox="1"/>
          <p:nvPr/>
        </p:nvSpPr>
        <p:spPr>
          <a:xfrm>
            <a:off x="10205851" y="1084204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插入</a:t>
            </a:r>
            <a:r>
              <a:rPr lang="en-US" altLang="zh-CN" dirty="0"/>
              <a:t>eager </a:t>
            </a:r>
            <a:r>
              <a:rPr lang="zh-CN" altLang="en-US" dirty="0"/>
              <a:t>节点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9133F-0DF5-4816-A236-7EBFA96D6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 for eager VS FX mode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2543F-144C-4D5A-8FD0-755F1FAB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8920E0-74F9-4AB9-9D54-8738ABB0107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388951"/>
            <a:ext cx="10515600" cy="26345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NetQuant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.qconfig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quantization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get_default_qconfig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fbgemm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modules_to_fuse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[[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'conv1'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'relu1'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'conv2'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'relu2'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 </a:t>
            </a:r>
            <a:r>
              <a:rPr 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指定合并</a:t>
            </a:r>
            <a:r>
              <a:rPr 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zh-CN" alt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的名字</a:t>
            </a:r>
            <a:endParaRPr lang="zh-CN" alt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model_fused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quantization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fuse_modules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modules_to_fuse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model_prepared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quantization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model_fused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post_training_quantize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model_prepared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train_loader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这一步是做后训练量化</a:t>
            </a:r>
            <a:endParaRPr lang="zh-CN" alt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model_int8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quantization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convert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model_prepared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0A48C9-E995-4172-8576-78E93AFE464C}"/>
              </a:ext>
            </a:extLst>
          </p:cNvPr>
          <p:cNvSpPr txBox="1"/>
          <p:nvPr/>
        </p:nvSpPr>
        <p:spPr>
          <a:xfrm>
            <a:off x="838200" y="4136152"/>
            <a:ext cx="10515600" cy="25853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quantization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get_default_qconfig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quantize_jit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quantization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quantize_fx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prepare_fx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convert_fx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 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qconfig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get_default_qconfig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fbgemm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qconfig_dict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qconfig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}#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https://github.com/pytorch/pytorch/blob/master/torch/ao/quantization/qconfig.py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model_prepared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prepare_fx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qconfig_dict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post_training_quantize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model_prepared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train_loader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这一步是做后训练量化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model_int8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convert_fx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model_prepared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4736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406A174-9030-4B2C-8DC6-47BFDB90F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808" y="2853006"/>
            <a:ext cx="2587831" cy="1325563"/>
          </a:xfrm>
        </p:spPr>
        <p:txBody>
          <a:bodyPr/>
          <a:lstStyle/>
          <a:p>
            <a:r>
              <a:rPr lang="zh-CN" altLang="en-US" dirty="0"/>
              <a:t>代码演示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F2DD7-B748-4852-80FF-86868EFE5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A1CEE-4DAB-447E-A89A-917DE76A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150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D31C-868D-45EC-AEBA-5984E7AAE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90" y="0"/>
            <a:ext cx="10515600" cy="1325563"/>
          </a:xfrm>
        </p:spPr>
        <p:txBody>
          <a:bodyPr/>
          <a:lstStyle/>
          <a:p>
            <a:r>
              <a:rPr lang="zh-CN" altLang="en-US" dirty="0"/>
              <a:t>暖场：现实题材影片的时代背景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DAC41-3657-41A9-B63A-8E3C08E76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390" y="501651"/>
            <a:ext cx="2834640" cy="823912"/>
          </a:xfrm>
        </p:spPr>
        <p:txBody>
          <a:bodyPr>
            <a:normAutofit/>
          </a:bodyPr>
          <a:lstStyle/>
          <a:p>
            <a:r>
              <a:rPr lang="en-US" altLang="zh-CN" sz="1400" dirty="0"/>
              <a:t>21</a:t>
            </a:r>
            <a:r>
              <a:rPr lang="zh-CN" altLang="en-US" sz="1400" dirty="0"/>
              <a:t>世纪</a:t>
            </a:r>
            <a:r>
              <a:rPr lang="en-US" altLang="zh-CN" sz="1400" dirty="0"/>
              <a:t>10</a:t>
            </a:r>
            <a:r>
              <a:rPr lang="zh-CN" altLang="en-US" sz="1400" dirty="0"/>
              <a:t>年代的“新农村”建设</a:t>
            </a:r>
            <a:endParaRPr lang="en-US" sz="1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AA485B-68C8-4E75-A622-AE96D64AF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303235" y="511981"/>
            <a:ext cx="2834640" cy="823912"/>
          </a:xfrm>
        </p:spPr>
        <p:txBody>
          <a:bodyPr/>
          <a:lstStyle/>
          <a:p>
            <a:r>
              <a:rPr lang="en-US" altLang="zh-CN" sz="1400" dirty="0"/>
              <a:t>20</a:t>
            </a:r>
            <a:r>
              <a:rPr lang="zh-CN" altLang="en-US" sz="1400" dirty="0"/>
              <a:t>世纪</a:t>
            </a:r>
            <a:r>
              <a:rPr lang="en-US" altLang="zh-CN" sz="1400" dirty="0"/>
              <a:t>60</a:t>
            </a:r>
            <a:r>
              <a:rPr lang="zh-CN" altLang="en-US" sz="1400" dirty="0"/>
              <a:t>年代末知识青年下乡</a:t>
            </a:r>
            <a:endParaRPr lang="en-US" sz="1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172823-2186-4564-83C8-EB969A2E6E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11991" y="501651"/>
            <a:ext cx="2834640" cy="823912"/>
          </a:xfrm>
        </p:spPr>
        <p:txBody>
          <a:bodyPr/>
          <a:lstStyle/>
          <a:p>
            <a:r>
              <a:rPr lang="en-US" sz="1400" dirty="0"/>
              <a:t>21</a:t>
            </a:r>
            <a:r>
              <a:rPr lang="zh-CN" altLang="en-US" sz="1400" dirty="0"/>
              <a:t>世纪</a:t>
            </a:r>
            <a:r>
              <a:rPr lang="en-US" altLang="zh-CN" sz="1400" dirty="0"/>
              <a:t>10</a:t>
            </a:r>
            <a:r>
              <a:rPr lang="zh-CN" altLang="en-US" sz="1400" dirty="0"/>
              <a:t>年代的医改</a:t>
            </a:r>
            <a:endParaRPr lang="en-US" sz="1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DAB4AD1-1B42-4842-8126-C3D39C9436D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925" y="1335893"/>
            <a:ext cx="2589260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6E7893B-2139-4E24-831C-D1AD01815A56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30789"/>
            <a:ext cx="2589261" cy="369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8A471C4-0485-4F45-B948-E35238B4372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39" y="1325563"/>
            <a:ext cx="2465523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10636A4-69C2-4626-B208-5D13F37ED74B}"/>
              </a:ext>
            </a:extLst>
          </p:cNvPr>
          <p:cNvSpPr txBox="1">
            <a:spLocks/>
          </p:cNvSpPr>
          <p:nvPr/>
        </p:nvSpPr>
        <p:spPr>
          <a:xfrm>
            <a:off x="8601322" y="501651"/>
            <a:ext cx="283464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20</a:t>
            </a:r>
            <a:r>
              <a:rPr lang="zh-CN" altLang="en-US" sz="1400" dirty="0"/>
              <a:t>世纪末的国家“扫盲”计划</a:t>
            </a:r>
            <a:endParaRPr lang="en-US" sz="1400" dirty="0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DAB460B-B6FA-486D-BBAB-C01808356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630" y="1325562"/>
            <a:ext cx="2608757" cy="369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8E5346E-681D-4569-A219-EAE220E45D94}"/>
              </a:ext>
            </a:extLst>
          </p:cNvPr>
          <p:cNvSpPr txBox="1">
            <a:spLocks/>
          </p:cNvSpPr>
          <p:nvPr/>
        </p:nvSpPr>
        <p:spPr>
          <a:xfrm>
            <a:off x="910138" y="5120481"/>
            <a:ext cx="9071071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rgbClr val="FF0000"/>
                </a:solidFill>
              </a:rPr>
              <a:t>而本课程讨论的时代背景是国家正在实施“碳中和”计划，目的是用量化技术来降低</a:t>
            </a:r>
            <a:r>
              <a:rPr lang="en-US" altLang="zh-CN" sz="1400" dirty="0">
                <a:solidFill>
                  <a:srgbClr val="FF0000"/>
                </a:solidFill>
              </a:rPr>
              <a:t>AI</a:t>
            </a:r>
            <a:r>
              <a:rPr lang="zh-CN" altLang="en-US" sz="1400" dirty="0">
                <a:solidFill>
                  <a:srgbClr val="FF0000"/>
                </a:solidFill>
              </a:rPr>
              <a:t>模型在推理时所消耗的能量！欢迎继续往下看！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9" name="Date Placeholder 8">
            <a:extLst>
              <a:ext uri="{FF2B5EF4-FFF2-40B4-BE49-F238E27FC236}">
                <a16:creationId xmlns:a16="http://schemas.microsoft.com/office/drawing/2014/main" id="{8DFABC45-5CD6-402C-BDED-5302A7913231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474914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Sep</a:t>
            </a:r>
            <a:r>
              <a:rPr lang="en-US" dirty="0"/>
              <a:t>,2022,no </a:t>
            </a:r>
            <a:r>
              <a:rPr lang="en-US" altLang="zh-CN" dirty="0"/>
              <a:t>commercial in this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67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 build="p"/>
      <p:bldP spid="13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DD04D-8924-450D-812B-7723579D8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总结</a:t>
            </a:r>
            <a:endParaRPr lang="en-US" sz="7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DA1408-AE05-48E3-ADE0-983438F83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381935"/>
            <a:ext cx="4986955" cy="59744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1800" dirty="0"/>
              <a:t>由此可见使用</a:t>
            </a:r>
            <a:r>
              <a:rPr lang="en-US" altLang="zh-CN" sz="1800" dirty="0"/>
              <a:t>FX graph </a:t>
            </a:r>
            <a:r>
              <a:rPr lang="zh-CN" altLang="en-US" sz="1800" dirty="0"/>
              <a:t>模式开发量化算法，从效率上讲要明显优越于</a:t>
            </a:r>
            <a:r>
              <a:rPr lang="en-US" altLang="zh-CN" sz="1800" dirty="0"/>
              <a:t>eager mode </a:t>
            </a:r>
            <a:r>
              <a:rPr lang="zh-CN" altLang="en-US" sz="1800" dirty="0"/>
              <a:t>的，同时，诸如</a:t>
            </a:r>
            <a:r>
              <a:rPr lang="en-US" sz="2000" b="1" i="0" u="sng" dirty="0" err="1">
                <a:effectLst/>
                <a:latin typeface="-apple-system"/>
                <a:hlinkClick r:id="rId2"/>
              </a:rPr>
              <a:t>MQBench</a:t>
            </a:r>
            <a:r>
              <a:rPr lang="zh-CN" altLang="en-US" sz="1800" dirty="0"/>
              <a:t>都是基于</a:t>
            </a:r>
            <a:r>
              <a:rPr lang="en-US" altLang="zh-CN" sz="1800" dirty="0"/>
              <a:t>FX graph </a:t>
            </a:r>
            <a:r>
              <a:rPr lang="zh-CN" altLang="en-US" sz="1800" dirty="0"/>
              <a:t>的基础之上封装量化算法</a:t>
            </a:r>
            <a:r>
              <a:rPr lang="en-US" altLang="zh-CN" sz="1800" dirty="0"/>
              <a:t>,</a:t>
            </a:r>
            <a:r>
              <a:rPr lang="zh-CN" altLang="en-US" sz="1800" dirty="0"/>
              <a:t>这也将是本系列课程重点讨论的内容！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BECD8B-8EB6-4531-8044-D7A73DD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5" y="1591485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A29E7-3813-45EA-8E3E-9E4B7B4D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796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D071E-42A7-4E57-B0C8-1800C09FD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75696-D169-4A2E-A950-3F1018902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https://pytorch.org/docs/stable/quantization.html#quantized-model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https://cms.tinyml.org/wp-content/uploads/industry-news/tinyML_Talks-_Marios_Fournarakis_210929.pdf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https://arxiv.org/pdf/2112.08429.pdf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https://blog.csdn.net/IAMoldpan/article/details/124903484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45CDF-75BB-4528-808E-4CBCE0F4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38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D071E-42A7-4E57-B0C8-1800C09FD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 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75696-D169-4A2E-A950-3F1018902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如何利用</a:t>
            </a:r>
            <a:r>
              <a:rPr lang="en-US" altLang="zh-CN" sz="2400" dirty="0"/>
              <a:t>PT </a:t>
            </a:r>
            <a:r>
              <a:rPr lang="zh-CN" altLang="en-US" sz="2400" dirty="0"/>
              <a:t>评估模型量化前后的损失？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45CDF-75BB-4528-808E-4CBCE0F4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849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AUG</a:t>
            </a:r>
            <a:r>
              <a:rPr lang="zh-CN" altLang="en-US" dirty="0"/>
              <a:t>，</a:t>
            </a:r>
            <a:r>
              <a:rPr lang="en-US" altLang="zh-CN" dirty="0"/>
              <a:t>2022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Presenter name</a:t>
            </a:r>
          </a:p>
          <a:p>
            <a:r>
              <a:rPr lang="en-US" dirty="0"/>
              <a:t>Email address</a:t>
            </a:r>
          </a:p>
          <a:p>
            <a:r>
              <a:rPr lang="en-US" dirty="0"/>
              <a:t>Website</a:t>
            </a:r>
          </a:p>
          <a:p>
            <a:endParaRPr lang="en-US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本期大纲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/>
          <a:p>
            <a:pPr algn="r"/>
            <a:r>
              <a:rPr lang="zh-CN" altLang="en-US" dirty="0"/>
              <a:t>课程概述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algn="r"/>
            <a:r>
              <a:rPr lang="zh-CN" altLang="en-US" sz="1800" dirty="0">
                <a:solidFill>
                  <a:schemeClr val="bg1"/>
                </a:solidFill>
              </a:rPr>
              <a:t>预备知识</a:t>
            </a:r>
            <a:endParaRPr lang="en-US" sz="1800" dirty="0">
              <a:solidFill>
                <a:schemeClr val="bg1"/>
              </a:solidFill>
            </a:endParaRPr>
          </a:p>
          <a:p>
            <a:pPr algn="r"/>
            <a:r>
              <a:rPr lang="zh-CN" altLang="en-US" dirty="0"/>
              <a:t>神经网络模型量化动机与收益</a:t>
            </a:r>
            <a:endParaRPr lang="en-US" altLang="zh-CN" dirty="0"/>
          </a:p>
          <a:p>
            <a:pPr algn="r"/>
            <a:r>
              <a:rPr lang="en-US" sz="1800" dirty="0" err="1">
                <a:solidFill>
                  <a:schemeClr val="bg1"/>
                </a:solidFill>
              </a:rPr>
              <a:t>P</a:t>
            </a:r>
            <a:r>
              <a:rPr lang="en-US" altLang="zh-CN" sz="1800" dirty="0" err="1">
                <a:solidFill>
                  <a:schemeClr val="bg1"/>
                </a:solidFill>
              </a:rPr>
              <a:t>ytorch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zh-CN" altLang="en-US" dirty="0"/>
              <a:t>量化历史回顾</a:t>
            </a:r>
            <a:endParaRPr lang="en-US" sz="1800" dirty="0">
              <a:solidFill>
                <a:schemeClr val="bg1"/>
              </a:solidFill>
            </a:endParaRPr>
          </a:p>
          <a:p>
            <a:pPr algn="r"/>
            <a:r>
              <a:rPr lang="en-US" dirty="0" err="1"/>
              <a:t>P</a:t>
            </a:r>
            <a:r>
              <a:rPr lang="en-US" altLang="zh-CN" dirty="0" err="1"/>
              <a:t>ytorch</a:t>
            </a:r>
            <a:r>
              <a:rPr lang="en-US" altLang="zh-CN" dirty="0"/>
              <a:t> </a:t>
            </a:r>
            <a:r>
              <a:rPr lang="zh-CN" altLang="en-US" dirty="0"/>
              <a:t>支持的量化类型</a:t>
            </a:r>
            <a:endParaRPr lang="en-US" altLang="zh-CN" dirty="0"/>
          </a:p>
          <a:p>
            <a:pPr algn="r"/>
            <a:r>
              <a:rPr lang="en-US" altLang="zh-CN" sz="1800" dirty="0" err="1">
                <a:solidFill>
                  <a:schemeClr val="bg1"/>
                </a:solidFill>
              </a:rPr>
              <a:t>Pytorch</a:t>
            </a:r>
            <a:r>
              <a:rPr lang="en-US" altLang="zh-CN" sz="1800" dirty="0">
                <a:solidFill>
                  <a:schemeClr val="bg1"/>
                </a:solidFill>
              </a:rPr>
              <a:t> eager </a:t>
            </a:r>
            <a:r>
              <a:rPr lang="zh-CN" altLang="en-US" sz="1800" dirty="0">
                <a:solidFill>
                  <a:schemeClr val="bg1"/>
                </a:solidFill>
              </a:rPr>
              <a:t>量化与</a:t>
            </a:r>
            <a:r>
              <a:rPr lang="en-US" altLang="zh-CN" dirty="0" err="1"/>
              <a:t>fx</a:t>
            </a:r>
            <a:r>
              <a:rPr lang="en-US" altLang="zh-CN" dirty="0"/>
              <a:t> mode </a:t>
            </a:r>
            <a:r>
              <a:rPr lang="zh-CN" altLang="en-US" dirty="0"/>
              <a:t>量化</a:t>
            </a:r>
            <a:endParaRPr lang="en-US" altLang="zh-CN" dirty="0"/>
          </a:p>
          <a:p>
            <a:pPr algn="r"/>
            <a:r>
              <a:rPr lang="zh-CN" altLang="en-US" sz="1800" dirty="0">
                <a:solidFill>
                  <a:schemeClr val="bg1"/>
                </a:solidFill>
              </a:rPr>
              <a:t>参考文献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AUG,2022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53529" y="1938529"/>
            <a:ext cx="278892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课程概述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本课程为神经网络模型量化算法的实战课，与理论课系列相对应，理论课主要以读论文的形式介绍量化算法的原理，同样也是每月一更，而本系列课程侧重于实战，学了本系列课程后方便大家基</a:t>
            </a:r>
            <a:r>
              <a:rPr lang="zh-CN" altLang="en-US" sz="1800" dirty="0">
                <a:solidFill>
                  <a:srgbClr val="FF0000"/>
                </a:solidFill>
              </a:rPr>
              <a:t>于</a:t>
            </a:r>
            <a:r>
              <a:rPr lang="en-US" altLang="zh-CN" sz="1800" dirty="0">
                <a:solidFill>
                  <a:srgbClr val="FF0000"/>
                </a:solidFill>
              </a:rPr>
              <a:t>PYTORCH(</a:t>
            </a:r>
            <a:r>
              <a:rPr lang="zh-CN" altLang="en-US" sz="1800" dirty="0">
                <a:solidFill>
                  <a:srgbClr val="FF0000"/>
                </a:solidFill>
              </a:rPr>
              <a:t>后面简称</a:t>
            </a:r>
            <a:r>
              <a:rPr lang="en-US" altLang="zh-CN" sz="1800" dirty="0">
                <a:solidFill>
                  <a:srgbClr val="FF0000"/>
                </a:solidFill>
              </a:rPr>
              <a:t>PT)</a:t>
            </a:r>
            <a:r>
              <a:rPr lang="zh-CN" altLang="en-US" sz="1800" dirty="0">
                <a:solidFill>
                  <a:srgbClr val="FF0000"/>
                </a:solidFill>
              </a:rPr>
              <a:t>框架展开神经网络模型量化算法的研究与前期部署，重点关注量化后的精度损失程度以及恢复措施</a:t>
            </a:r>
            <a:r>
              <a:rPr lang="zh-CN" altLang="en-US" sz="1800" dirty="0"/>
              <a:t>。若要通过神经网络模型量化算法获得更加可观的收益，如极致的速度与能耗比，则需要深入结合硬件厂商提供的</a:t>
            </a:r>
            <a:r>
              <a:rPr lang="en-US" altLang="zh-CN" sz="1800" dirty="0"/>
              <a:t>AI </a:t>
            </a:r>
            <a:r>
              <a:rPr lang="zh-CN" altLang="en-US" sz="1800" dirty="0"/>
              <a:t>加速平台，如</a:t>
            </a:r>
            <a:r>
              <a:rPr lang="en-US" altLang="zh-CN" sz="1800" dirty="0"/>
              <a:t>Intel </a:t>
            </a:r>
            <a:r>
              <a:rPr lang="en-US" altLang="zh-CN" sz="1800" dirty="0" err="1"/>
              <a:t>Openvino</a:t>
            </a:r>
            <a:r>
              <a:rPr lang="en-US" altLang="zh-CN" sz="1800" dirty="0"/>
              <a:t>/INC</a:t>
            </a:r>
            <a:r>
              <a:rPr lang="zh-CN" altLang="en-US" sz="1800" dirty="0"/>
              <a:t>， </a:t>
            </a:r>
            <a:r>
              <a:rPr lang="en-US" altLang="zh-CN" sz="1800" dirty="0"/>
              <a:t>Qualcomm SNPE</a:t>
            </a:r>
            <a:r>
              <a:rPr lang="zh-CN" altLang="en-US" sz="1800" dirty="0"/>
              <a:t>，</a:t>
            </a:r>
            <a:r>
              <a:rPr lang="en-US" altLang="zh-CN" sz="1800" dirty="0"/>
              <a:t>NVIDIA </a:t>
            </a:r>
            <a:r>
              <a:rPr lang="en-US" altLang="zh-CN" sz="1800" dirty="0" err="1"/>
              <a:t>TensorRT</a:t>
            </a:r>
            <a:r>
              <a:rPr lang="en-US" altLang="zh-CN" sz="1800" dirty="0"/>
              <a:t>, AMD/XILINX Vitis </a:t>
            </a:r>
            <a:r>
              <a:rPr lang="zh-CN" altLang="en-US" sz="1800" dirty="0"/>
              <a:t>等， 现在开始吧！</a:t>
            </a:r>
            <a:endParaRPr lang="en-US" sz="1800" dirty="0"/>
          </a:p>
          <a:p>
            <a:endParaRPr lang="en-US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sep</a:t>
            </a:r>
            <a:r>
              <a:rPr lang="en-US" dirty="0"/>
              <a:t>,2022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>
                <a:solidFill>
                  <a:schemeClr val="bg1"/>
                </a:solidFill>
              </a:rPr>
              <a:t>预备知识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Background </a:t>
            </a:r>
            <a:r>
              <a:rPr lang="en-US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/>
              <a:t>预备知识</a:t>
            </a:r>
            <a:endParaRPr lang="en-US" sz="54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6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6BBD262-0B63-4DE7-83F1-672BF6A26C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8571223"/>
              </p:ext>
            </p:extLst>
          </p:nvPr>
        </p:nvGraphicFramePr>
        <p:xfrm>
          <a:off x="838204" y="1461048"/>
          <a:ext cx="10515596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158">
                  <a:extLst>
                    <a:ext uri="{9D8B030D-6E8A-4147-A177-3AD203B41FA5}">
                      <a16:colId xmlns:a16="http://schemas.microsoft.com/office/drawing/2014/main" val="3385837903"/>
                    </a:ext>
                  </a:extLst>
                </a:gridCol>
                <a:gridCol w="1336222">
                  <a:extLst>
                    <a:ext uri="{9D8B030D-6E8A-4147-A177-3AD203B41FA5}">
                      <a16:colId xmlns:a16="http://schemas.microsoft.com/office/drawing/2014/main" val="523722568"/>
                    </a:ext>
                  </a:extLst>
                </a:gridCol>
                <a:gridCol w="6448054">
                  <a:extLst>
                    <a:ext uri="{9D8B030D-6E8A-4147-A177-3AD203B41FA5}">
                      <a16:colId xmlns:a16="http://schemas.microsoft.com/office/drawing/2014/main" val="3309594781"/>
                    </a:ext>
                  </a:extLst>
                </a:gridCol>
                <a:gridCol w="1889162">
                  <a:extLst>
                    <a:ext uri="{9D8B030D-6E8A-4147-A177-3AD203B41FA5}">
                      <a16:colId xmlns:a16="http://schemas.microsoft.com/office/drawing/2014/main" val="850686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Items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Reference resource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comments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582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PT </a:t>
                      </a:r>
                      <a:r>
                        <a:rPr lang="zh-CN" altLang="en-US" dirty="0"/>
                        <a:t>基本编程原理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https://space.bilibili.com/1567748478/channel/seriesdetail?sid=358497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沐神大作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77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DNN</a:t>
                      </a:r>
                      <a:r>
                        <a:rPr lang="zh-CN" altLang="en-US" dirty="0"/>
                        <a:t>算法原理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https://space.bilibili.com/1567748478/channel/collectiondetail?sid=32744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沐神大作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69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DNN</a:t>
                      </a:r>
                      <a:r>
                        <a:rPr lang="zh-CN" altLang="en-US" dirty="0"/>
                        <a:t>量化算法综述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Survey of Quantization Methods for Efficient Neural Network Inference, https://arxiv.org/pdf/2103.13630.pdf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综述全面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8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DNN</a:t>
                      </a:r>
                      <a:r>
                        <a:rPr lang="zh-CN" altLang="en-US" dirty="0"/>
                        <a:t>量化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白皮书</a:t>
                      </a:r>
                      <a:r>
                        <a:rPr lang="en-US" altLang="zh-CN" dirty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White Paper on Neural Network Quantization </a:t>
                      </a:r>
                      <a:br>
                        <a:rPr lang="en-US" dirty="0"/>
                      </a:br>
                      <a:r>
                        <a:rPr lang="en-US" altLang="zh-CN" dirty="0"/>
                        <a:t>https://arxiv.org/pdf/2106.08295.pdf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Qualcomm</a:t>
                      </a:r>
                    </a:p>
                    <a:p>
                      <a:r>
                        <a:rPr lang="zh-CN" altLang="en-US" dirty="0"/>
                        <a:t>出品 </a:t>
                      </a:r>
                      <a:r>
                        <a:rPr lang="en-US" altLang="zh-CN" dirty="0"/>
                        <a:t>for mobile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990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DNN</a:t>
                      </a:r>
                      <a:r>
                        <a:rPr lang="zh-CN" altLang="en-US" dirty="0"/>
                        <a:t>量化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白皮书</a:t>
                      </a:r>
                      <a:r>
                        <a:rPr lang="en-US" altLang="zh-CN" dirty="0"/>
                        <a:t>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INTEGER QUANTIZATION FOR DEEP LEARNING INFERENCE:PRINCIPLES AND EMPIRICAL EVALUATION</a:t>
                      </a:r>
                      <a:r>
                        <a:rPr lang="en-US" dirty="0"/>
                        <a:t> </a:t>
                      </a:r>
                      <a:br>
                        <a:rPr lang="en-US" dirty="0"/>
                      </a:br>
                      <a:r>
                        <a:rPr lang="en-US" dirty="0"/>
                        <a:t>https://arxiv.org/pdf/2004.09602.pdf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NVIDIA </a:t>
                      </a:r>
                      <a:r>
                        <a:rPr lang="zh-CN" altLang="en-US" dirty="0"/>
                        <a:t>出品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For cloud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758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快速指南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https://www.bilibili.com/video/BV1Hh411W7Tw/?spm_id_from=333.788.recommend_more_video.-1&amp;vd_source=abd970231d038b6d5feec86f17fe7f61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Sense Time </a:t>
                      </a:r>
                    </a:p>
                    <a:p>
                      <a:r>
                        <a:rPr lang="zh-CN" altLang="en-US" dirty="0"/>
                        <a:t>出品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1377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921BD87-660E-45F0-8851-F4328AF9DB0D}"/>
              </a:ext>
            </a:extLst>
          </p:cNvPr>
          <p:cNvSpPr txBox="1"/>
          <p:nvPr/>
        </p:nvSpPr>
        <p:spPr>
          <a:xfrm>
            <a:off x="921224" y="59913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2566" y="1463040"/>
            <a:ext cx="8245434" cy="2340864"/>
          </a:xfrm>
        </p:spPr>
        <p:txBody>
          <a:bodyPr/>
          <a:lstStyle/>
          <a:p>
            <a:r>
              <a:rPr lang="zh-CN" altLang="en-US" dirty="0"/>
              <a:t>神经网络模型量化动机与收益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DNN </a:t>
            </a:r>
            <a:r>
              <a:rPr lang="en-US" altLang="zh-CN" dirty="0"/>
              <a:t>quantization motivation and benefit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6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神经网络模型量化动机与收益</a:t>
            </a:r>
            <a:endParaRPr lang="en-US" sz="5400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8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976AAB-7156-4D2B-A99D-13935CE3A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6925" y="1453299"/>
            <a:ext cx="8195275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3B179E-DBCC-4683-82B8-DD556979B8DB}"/>
              </a:ext>
            </a:extLst>
          </p:cNvPr>
          <p:cNvSpPr txBox="1"/>
          <p:nvPr/>
        </p:nvSpPr>
        <p:spPr>
          <a:xfrm>
            <a:off x="838200" y="6231135"/>
            <a:ext cx="9451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</a:t>
            </a:r>
            <a:r>
              <a:rPr lang="en-US" altLang="zh-CN" sz="1400" dirty="0"/>
              <a:t>ef: </a:t>
            </a:r>
            <a:r>
              <a:rPr lang="en-US" sz="1400" dirty="0"/>
              <a:t>https://cms.tinyml.org/wp-content/uploads/industry-news/tinyML_Talks-_Marios_Fournarakis_210929.pdf</a:t>
            </a: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神经网络模型量化动机与收益</a:t>
            </a:r>
            <a:endParaRPr lang="en-US" sz="5400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9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3B179E-DBCC-4683-82B8-DD556979B8DB}"/>
              </a:ext>
            </a:extLst>
          </p:cNvPr>
          <p:cNvSpPr txBox="1"/>
          <p:nvPr/>
        </p:nvSpPr>
        <p:spPr>
          <a:xfrm>
            <a:off x="838200" y="6231135"/>
            <a:ext cx="9451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</a:t>
            </a:r>
            <a:r>
              <a:rPr lang="en-US" altLang="zh-CN" sz="1400" dirty="0"/>
              <a:t>ef: </a:t>
            </a:r>
            <a:r>
              <a:rPr lang="en-US" sz="1400" dirty="0"/>
              <a:t>https://cms.tinyml.org/wp-content/uploads/industry-news/tinyML_Talks-_Marios_Fournarakis_210929.pdf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D4ED28-ADC9-4650-BBFA-DB8ED8AEC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364" y="1825625"/>
            <a:ext cx="10193272" cy="4351338"/>
          </a:xfrm>
        </p:spPr>
      </p:pic>
    </p:spTree>
    <p:extLst>
      <p:ext uri="{BB962C8B-B14F-4D97-AF65-F5344CB8AC3E}">
        <p14:creationId xmlns:p14="http://schemas.microsoft.com/office/powerpoint/2010/main" val="82274288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{0DAEDE3D-32BA-4518-9776-AD21768FA712}tf89338750_win32</Template>
  <TotalTime>579</TotalTime>
  <Words>2287</Words>
  <Application>Microsoft Office PowerPoint</Application>
  <PresentationFormat>Widescreen</PresentationFormat>
  <Paragraphs>278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-apple-system</vt:lpstr>
      <vt:lpstr>IBMPlexMono</vt:lpstr>
      <vt:lpstr>Arial</vt:lpstr>
      <vt:lpstr>Calibri</vt:lpstr>
      <vt:lpstr>Consolas</vt:lpstr>
      <vt:lpstr>Univers</vt:lpstr>
      <vt:lpstr>Wingdings</vt:lpstr>
      <vt:lpstr>GradientUnivers</vt:lpstr>
      <vt:lpstr>动手学PYTORCH 神经网络模型量化之入门篇-I(重制版）</vt:lpstr>
      <vt:lpstr>暖场：现实题材影片的时代背景</vt:lpstr>
      <vt:lpstr>本期大纲</vt:lpstr>
      <vt:lpstr>课程概述</vt:lpstr>
      <vt:lpstr>预备知识</vt:lpstr>
      <vt:lpstr>预备知识</vt:lpstr>
      <vt:lpstr>神经网络模型量化动机与收益</vt:lpstr>
      <vt:lpstr>神经网络模型量化动机与收益</vt:lpstr>
      <vt:lpstr>神经网络模型量化动机与收益</vt:lpstr>
      <vt:lpstr>Pytorch 量化历史回顾</vt:lpstr>
      <vt:lpstr>PT 支持的量化模式</vt:lpstr>
      <vt:lpstr>Pytorch 支持的量化模式</vt:lpstr>
      <vt:lpstr>PT eager 量化与fx mode 量化</vt:lpstr>
      <vt:lpstr>Pytorch 后端/硬件支持</vt:lpstr>
      <vt:lpstr>Pytorch eager 模式与FX 模式对比</vt:lpstr>
      <vt:lpstr>Pytorch eager 量化案例</vt:lpstr>
      <vt:lpstr>Pytorch eager 量化案例</vt:lpstr>
      <vt:lpstr>Example for eager VS FX mode</vt:lpstr>
      <vt:lpstr>代码演示</vt:lpstr>
      <vt:lpstr>总结</vt:lpstr>
      <vt:lpstr>参考文献</vt:lpstr>
      <vt:lpstr>Next introduction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动手学习PYTORCH 神经网络模型量化之入门篇-I</dc:title>
  <dc:creator>Fang, Biao</dc:creator>
  <cp:lastModifiedBy>Fang, Biao</cp:lastModifiedBy>
  <cp:revision>22</cp:revision>
  <dcterms:created xsi:type="dcterms:W3CDTF">2022-08-28T02:58:22Z</dcterms:created>
  <dcterms:modified xsi:type="dcterms:W3CDTF">2022-09-05T06:41:54Z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